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56" r:id="rId6"/>
    <p:sldId id="263" r:id="rId7"/>
    <p:sldId id="264" r:id="rId8"/>
    <p:sldId id="261" r:id="rId9"/>
    <p:sldId id="262" r:id="rId10"/>
    <p:sldId id="265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6161"/>
    <a:srgbClr val="F8AB1E"/>
    <a:srgbClr val="EAECF0"/>
    <a:srgbClr val="FFFFFF"/>
    <a:srgbClr val="CACE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9"/>
    <p:restoredTop sz="95865"/>
  </p:normalViewPr>
  <p:slideViewPr>
    <p:cSldViewPr snapToGrid="0">
      <p:cViewPr varScale="1">
        <p:scale>
          <a:sx n="128" d="100"/>
          <a:sy n="128" d="100"/>
        </p:scale>
        <p:origin x="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연도별 </a:t>
            </a:r>
            <a:r>
              <a:rPr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국내 </a:t>
            </a:r>
            <a:r>
              <a:rPr lang="ko-KR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동애등에</a:t>
            </a:r>
            <a:r>
              <a:rPr 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사육장 현황 및 매출</a:t>
            </a:r>
            <a:endParaRPr 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title>
    <c:autoTitleDeleted val="0"/>
    <c:plotArea>
      <c:layout>
        <c:manualLayout>
          <c:layoutTarget val="inner"/>
          <c:xMode val="edge"/>
          <c:yMode val="edge"/>
          <c:x val="7.9895587472378765E-2"/>
          <c:y val="0.14174663945307439"/>
          <c:w val="0.92010441252762121"/>
          <c:h val="0.712100263853343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농장수(호)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94</c:v>
                </c:pt>
                <c:pt idx="1">
                  <c:v>166</c:v>
                </c:pt>
                <c:pt idx="2">
                  <c:v>223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E7-D840-A037-5F7B9E64948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마리수(억 마리)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72</c:v>
                </c:pt>
                <c:pt idx="1">
                  <c:v>159</c:v>
                </c:pt>
                <c:pt idx="2">
                  <c:v>355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0E7-D840-A037-5F7B9E6494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매출액(억 원)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59</c:v>
                </c:pt>
                <c:pt idx="1">
                  <c:v>93</c:v>
                </c:pt>
                <c:pt idx="2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0E7-D840-A037-5F7B9E6494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81779295"/>
        <c:axId val="1681245807"/>
      </c:barChart>
      <c:catAx>
        <c:axId val="16817792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681245807"/>
        <c:crosses val="autoZero"/>
        <c:auto val="1"/>
        <c:lblAlgn val="ctr"/>
        <c:lblOffset val="100"/>
        <c:noMultiLvlLbl val="0"/>
      </c:catAx>
      <c:valAx>
        <c:axId val="16812458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1681779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DF1302-58A5-AC4B-9EE8-A5158F6500F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4F80B-4B98-C446-ABBC-D381C082834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315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E5997-7127-D64F-9ED1-673B040169E5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8513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동애등에의</a:t>
            </a:r>
            <a:r>
              <a:rPr lang="ko-KR" altLang="en-US" dirty="0"/>
              <a:t> 사육환경을 나열함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참조는 논문에서 했고</a:t>
            </a:r>
            <a:r>
              <a:rPr lang="en-US" altLang="ko-KR" dirty="0"/>
              <a:t>, </a:t>
            </a:r>
            <a:r>
              <a:rPr lang="ko-KR" altLang="en-US" dirty="0"/>
              <a:t>따로 직접적인 자료가 없는 항목은 온도이다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다만</a:t>
            </a:r>
            <a:r>
              <a:rPr lang="en-US" altLang="ko-KR" dirty="0"/>
              <a:t>, 3</a:t>
            </a:r>
            <a:r>
              <a:rPr lang="ko-KR" altLang="en-US" dirty="0"/>
              <a:t>개의 논문에서 온도를 </a:t>
            </a:r>
            <a:r>
              <a:rPr lang="en-US" altLang="ko-KR" dirty="0"/>
              <a:t>27</a:t>
            </a:r>
            <a:r>
              <a:rPr lang="ko-KR" altLang="en-US" dirty="0"/>
              <a:t>도 수준으로 유지하는 것을 보아 성충의 산란이 활발한 온도는 </a:t>
            </a:r>
            <a:r>
              <a:rPr lang="en-US" altLang="ko-KR" dirty="0"/>
              <a:t>27</a:t>
            </a:r>
            <a:r>
              <a:rPr lang="ko-KR" altLang="en-US" dirty="0"/>
              <a:t>도임을 알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사육상 크기는 가장 큰 사육상이 가장 알이 많이 나오나 중간 크기의 사육상이 크기 대비 가장 효율이 높은 것으로 나온다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9E0FA-E35E-4825-ABA1-16711220F3C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37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동애등에는</a:t>
            </a:r>
            <a:r>
              <a:rPr lang="ko-KR" altLang="en-US" dirty="0"/>
              <a:t> 모든 논문에서 일조량과 산란 비율의 유의미한 차이가 보여졌다</a:t>
            </a:r>
            <a:r>
              <a:rPr lang="en-US" altLang="ko-KR" dirty="0"/>
              <a:t>.</a:t>
            </a:r>
            <a:r>
              <a:rPr lang="ko-KR" altLang="en-US" dirty="0"/>
              <a:t> 표는 시간에 따른 일조량의 변화와 온도의 변화로 </a:t>
            </a:r>
            <a:r>
              <a:rPr lang="ko-KR" altLang="en-US" dirty="0" err="1"/>
              <a:t>난괴</a:t>
            </a:r>
            <a:r>
              <a:rPr lang="ko-KR" altLang="en-US" dirty="0"/>
              <a:t> 생성율이 차이가 나는 것을 알 수 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동애등에가</a:t>
            </a:r>
            <a:r>
              <a:rPr lang="ko-KR" altLang="en-US" dirty="0"/>
              <a:t> 알을 낳는 산란배지의 종류에 따라서 </a:t>
            </a:r>
            <a:r>
              <a:rPr lang="ko-KR" altLang="en-US" dirty="0" err="1"/>
              <a:t>난괴</a:t>
            </a:r>
            <a:r>
              <a:rPr lang="ko-KR" altLang="en-US" dirty="0"/>
              <a:t> </a:t>
            </a:r>
            <a:r>
              <a:rPr lang="ko-KR" altLang="en-US" dirty="0" err="1"/>
              <a:t>생성량의</a:t>
            </a:r>
            <a:r>
              <a:rPr lang="ko-KR" altLang="en-US" dirty="0"/>
              <a:t> 차이가 있다</a:t>
            </a:r>
            <a:r>
              <a:rPr lang="en-US" altLang="ko-KR" dirty="0"/>
              <a:t>.( </a:t>
            </a:r>
            <a:r>
              <a:rPr lang="ko-KR" altLang="en-US" dirty="0"/>
              <a:t>녹색을 좋아하고 </a:t>
            </a:r>
            <a:r>
              <a:rPr lang="en-US" altLang="ko-KR" dirty="0"/>
              <a:t>-&gt; </a:t>
            </a:r>
            <a:r>
              <a:rPr lang="ko-KR" altLang="en-US" dirty="0"/>
              <a:t>숲에서 살았던 환경 </a:t>
            </a:r>
            <a:r>
              <a:rPr lang="en-US" altLang="ko-KR" dirty="0"/>
              <a:t>, </a:t>
            </a:r>
            <a:r>
              <a:rPr lang="ko-KR" altLang="en-US" dirty="0" err="1"/>
              <a:t>플로랄폼을</a:t>
            </a:r>
            <a:r>
              <a:rPr lang="ko-KR" altLang="en-US" dirty="0"/>
              <a:t> 좋아한다</a:t>
            </a:r>
            <a:r>
              <a:rPr lang="en-US" altLang="ko-KR" dirty="0"/>
              <a:t>. 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9E0FA-E35E-4825-ABA1-16711220F3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578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스마트팜의</a:t>
            </a:r>
            <a:r>
              <a:rPr lang="ko-KR" altLang="en-US" dirty="0"/>
              <a:t> 구현 계획은 </a:t>
            </a:r>
            <a:r>
              <a:rPr lang="ko-KR" altLang="en-US" dirty="0" err="1"/>
              <a:t>동애등에가</a:t>
            </a:r>
            <a:r>
              <a:rPr lang="ko-KR" altLang="en-US" dirty="0"/>
              <a:t> 서식하는 환경을 연구 조사하는 것에 초점을 두고 온</a:t>
            </a:r>
            <a:r>
              <a:rPr lang="en-US" altLang="ko-KR" dirty="0"/>
              <a:t>, </a:t>
            </a:r>
            <a:r>
              <a:rPr lang="ko-KR" altLang="en-US" dirty="0"/>
              <a:t>습도를 측정해서 서버로 데이터를 전송한다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동애등에</a:t>
            </a:r>
            <a:r>
              <a:rPr lang="ko-KR" altLang="en-US" dirty="0"/>
              <a:t> 데이터가 충분히 쌓이면 이를 바탕으로 </a:t>
            </a:r>
            <a:r>
              <a:rPr lang="ko-KR" altLang="en-US" dirty="0" err="1"/>
              <a:t>동애등에의</a:t>
            </a:r>
            <a:r>
              <a:rPr lang="ko-KR" altLang="en-US" dirty="0"/>
              <a:t> 서식지를 구성하고 유충을 사육함을 목적으로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9E0FA-E35E-4825-ABA1-16711220F3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669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C2BD4-612A-C1CF-EE1D-358D27B2A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F9259D-053E-6447-66BF-2A4DDAC3C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63ABE9-1C4B-5DF6-D849-083881C21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884A55-E36B-9817-45D6-129591CB4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263C6A-D841-2F58-EECE-4ECE2BA8D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010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911DE-2F18-C7F6-8924-02EAF9EE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7CA8C8-6C4A-A10F-96B8-C52AD8A8F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269041-2E10-0B22-BE0F-7B944EE20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8E2F4-DD5D-0E12-F8B5-CF71B2B80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120B4F-1D7E-E40E-329E-929D87C5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722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F69BD8-E1C6-0ADC-56B1-6BA2C95F3F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847A62-1539-FD17-D83E-57A2B45B6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A2EC9E-F6F0-883F-64B7-43560A22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6AE3F8-E0EE-5AEA-4737-3B665146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1E0A8-DCF3-8F6F-07C5-F5130981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4199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C9703-ACAD-84D0-4FEB-4E9C9A78E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01E94D-3339-94DC-8C56-DDBE89441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32DF16-C5F4-9B98-AB1B-954C55C25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358F20-AE89-47D6-C2B1-2A0584813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C41F6B-7060-C051-45F3-6740099D2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5917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EA76A-4E0F-241E-0D1A-F310009A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90CDA8-6690-2D51-E7F3-75685DE7A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F0F55-AE4D-C37F-C32C-860007CE8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62476F-2361-5B65-129F-877BC8F2B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5DB29-5A10-B14A-AECF-DA7CA8D4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3830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C0FB9-C2B2-26F1-1229-EA372131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609B6C-2479-AF0F-330F-6A2382302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0DAA38-16DB-F708-A5B3-E347065B3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A3E299-DF1B-8CF6-F28D-EB8799CE0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907147-37F9-5691-3726-9F5CB48CA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58AF59-FC90-96BB-8955-27C47D42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8224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E2C40-AAE3-6DAD-5285-CD2C28EF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B4400B-AC7D-61E1-A942-0D2356CFD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13293-B9C4-2551-3260-A812FF1C4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F7CC6D-B04E-68DE-E1DC-F5D80AB2F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ADA6A8-1F90-6CA2-A2B5-61CE27E53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C6D2D7-A470-011A-E074-53C8B5C1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EBD363-4C76-B5DB-C1E9-2239C4ACF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102BEF-A08B-D2D4-D407-889A19B4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695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CC056-A780-11D9-8A0D-222029FE0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502F5F-8CA5-AEF2-690F-A4E1B472C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AF599D-67F9-E1E4-18BC-0043979F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0F7598-9D53-95FB-0683-FC42724A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665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F1EE89-3E42-5976-55A2-500E0D23E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9D7217-D7D9-8D53-0F4F-290D6DD5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1D7C0-B2AD-653B-5201-5BDE34BB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028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EC0F0-2535-BBC3-05D3-8F77153F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B2360-2CDC-67E4-F7C3-1D2572A6B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8A32FD-13E7-09AF-74A0-A946F8235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A0C866-4A01-64AB-F56B-8E0AB83D0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4AB103-8212-C82E-FDD6-09BD58BB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2CCDB0-90D3-65B5-ABBD-71F13351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0485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F3186-1E50-1808-8F6C-DEC337D5C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E33F74-C226-4D97-7224-322043780E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67FBE-C25A-0BE8-12BE-68CED7A4E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F41A3E-5C04-E984-AE2D-E5A08BEA2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28CC35-E38E-5057-9D11-7319BB830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F88999-1AA8-76E9-0EA3-AE21A1CBE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06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111AE2-F64D-131E-3AF5-DAD1A436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F388B5-D821-1272-507A-7ECA946E3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95ED2-7AB4-C2F3-864F-0EBFD444C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470380-6BDA-1D0A-D0F8-7611072FE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5B0C4-ED52-D24E-356B-5EF065702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440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fra.go.kr/bbs/mafra/65/330865/artclView.do" TargetMode="External"/><Relationship Id="rId2" Type="http://schemas.openxmlformats.org/officeDocument/2006/relationships/hyperlink" Target="http://larvabio.com/bsfmark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ynews.co.kr/news/articleView.html?idxno=65168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020158-670A-BA04-DC61-6119FBD66E84}"/>
              </a:ext>
            </a:extLst>
          </p:cNvPr>
          <p:cNvSpPr txBox="1"/>
          <p:nvPr/>
        </p:nvSpPr>
        <p:spPr>
          <a:xfrm>
            <a:off x="182880" y="193040"/>
            <a:ext cx="3720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성장과 혁신을 지향하는 </a:t>
            </a:r>
            <a:r>
              <a:rPr lang="en-US" altLang="ko-KR" sz="16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E.S.G</a:t>
            </a:r>
            <a:r>
              <a:rPr lang="ko-KR" altLang="en-US" sz="16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en-US" altLang="ko-KR" sz="16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SOLUTION</a:t>
            </a:r>
            <a:endParaRPr lang="ko-KR" altLang="en-US" sz="16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0A7FE-9DD3-7C87-E0DC-217F18538028}"/>
              </a:ext>
            </a:extLst>
          </p:cNvPr>
          <p:cNvSpPr txBox="1"/>
          <p:nvPr/>
        </p:nvSpPr>
        <p:spPr>
          <a:xfrm>
            <a:off x="3025287" y="2158198"/>
            <a:ext cx="6141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“</a:t>
            </a:r>
            <a:r>
              <a:rPr lang="ko-KR" altLang="en-US" sz="5400" dirty="0" err="1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동애등에</a:t>
            </a:r>
            <a:r>
              <a:rPr lang="ko-KR" altLang="en-US" sz="54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ko-KR" altLang="en-US" sz="5400" b="1" dirty="0" err="1">
                <a:solidFill>
                  <a:srgbClr val="076161"/>
                </a:solidFill>
                <a:latin typeface="Noto Sans KR" panose="020B0600000000000000" pitchFamily="34" charset="-128"/>
                <a:ea typeface="Noto Sans KR" panose="020B0600000000000000" pitchFamily="34" charset="-128"/>
              </a:rPr>
              <a:t>스마트팜</a:t>
            </a:r>
            <a:r>
              <a:rPr lang="en-US" altLang="ko-KR" sz="54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”</a:t>
            </a:r>
            <a:endParaRPr lang="ko-KR" altLang="en-US" sz="54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1F30A4F5-001C-9D36-5CBC-215D4A3ED99E}"/>
              </a:ext>
            </a:extLst>
          </p:cNvPr>
          <p:cNvCxnSpPr>
            <a:cxnSpLocks/>
          </p:cNvCxnSpPr>
          <p:nvPr/>
        </p:nvCxnSpPr>
        <p:spPr>
          <a:xfrm>
            <a:off x="3347717" y="3325983"/>
            <a:ext cx="5496560" cy="0"/>
          </a:xfrm>
          <a:prstGeom prst="line">
            <a:avLst/>
          </a:prstGeom>
          <a:ln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7E872F-9086-2774-C90B-627D07F075CC}"/>
              </a:ext>
            </a:extLst>
          </p:cNvPr>
          <p:cNvSpPr txBox="1"/>
          <p:nvPr/>
        </p:nvSpPr>
        <p:spPr>
          <a:xfrm>
            <a:off x="4149794" y="3570439"/>
            <a:ext cx="3892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201644038</a:t>
            </a:r>
            <a:r>
              <a:rPr lang="ko-KR" altLang="en-US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간명해</a:t>
            </a:r>
            <a:r>
              <a:rPr lang="en-US" altLang="ko-KR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,</a:t>
            </a:r>
            <a:r>
              <a:rPr lang="ko-KR" altLang="en-US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en-US" altLang="ko-KR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201744053</a:t>
            </a:r>
            <a:r>
              <a:rPr lang="ko-KR" altLang="en-US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ko-KR" altLang="en-US" dirty="0" err="1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양한준</a:t>
            </a:r>
            <a:endParaRPr lang="en-US" altLang="ko-KR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  <a:p>
            <a:pPr algn="ctr"/>
            <a:r>
              <a:rPr lang="en-US" altLang="ko-KR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201844040</a:t>
            </a:r>
            <a:r>
              <a:rPr lang="ko-KR" altLang="en-US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ko-KR" altLang="en-US" dirty="0" err="1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김광래</a:t>
            </a:r>
            <a:r>
              <a:rPr lang="en-US" altLang="ko-KR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,</a:t>
            </a:r>
            <a:r>
              <a:rPr lang="ko-KR" altLang="en-US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en-US" altLang="ko-KR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202044051</a:t>
            </a:r>
            <a:r>
              <a:rPr lang="ko-KR" altLang="en-US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ko-KR" altLang="en-US" dirty="0" err="1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황태결</a:t>
            </a:r>
            <a:endParaRPr lang="ko-KR" altLang="en-US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77245-AD27-73ED-F179-4AE36EA025D3}"/>
              </a:ext>
            </a:extLst>
          </p:cNvPr>
          <p:cNvSpPr txBox="1"/>
          <p:nvPr/>
        </p:nvSpPr>
        <p:spPr>
          <a:xfrm>
            <a:off x="4969727" y="6267426"/>
            <a:ext cx="2252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76161"/>
                </a:solidFill>
                <a:latin typeface="Noto Sans KR" panose="020B0600000000000000" pitchFamily="34" charset="-128"/>
                <a:ea typeface="Noto Sans KR" panose="020B0600000000000000" pitchFamily="34" charset="-128"/>
              </a:rPr>
              <a:t>E V E R L A B S</a:t>
            </a:r>
            <a:r>
              <a:rPr lang="ko-KR" altLang="en-US" sz="1600" b="1" dirty="0">
                <a:solidFill>
                  <a:srgbClr val="076161"/>
                </a:solidFill>
                <a:latin typeface="Noto Sans KR" panose="020B0600000000000000" pitchFamily="34" charset="-128"/>
                <a:ea typeface="Noto Sans KR" panose="020B0600000000000000" pitchFamily="34" charset="-128"/>
              </a:rPr>
              <a:t>    </a:t>
            </a:r>
            <a:r>
              <a:rPr lang="ko-KR" altLang="en-US" sz="1100" dirty="0" err="1">
                <a:solidFill>
                  <a:schemeClr val="accent3"/>
                </a:solidFill>
                <a:latin typeface="Noto Sans KR Medium" panose="020B0600000000000000" pitchFamily="34" charset="-128"/>
                <a:ea typeface="Noto Sans KR Medium" panose="020B0600000000000000" pitchFamily="34" charset="-128"/>
              </a:rPr>
              <a:t>애벌랩스</a:t>
            </a:r>
            <a:endParaRPr lang="ko-KR" altLang="en-US" sz="1100" dirty="0">
              <a:solidFill>
                <a:schemeClr val="accent3"/>
              </a:solidFill>
              <a:latin typeface="Noto Sans KR Medium" panose="020B0600000000000000" pitchFamily="34" charset="-128"/>
              <a:ea typeface="Noto Sans KR Medium" panose="020B06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42E5B-A7A2-7EE1-38D0-67AFC0D22EB5}"/>
              </a:ext>
            </a:extLst>
          </p:cNvPr>
          <p:cNvSpPr txBox="1"/>
          <p:nvPr/>
        </p:nvSpPr>
        <p:spPr>
          <a:xfrm>
            <a:off x="9857736" y="6390536"/>
            <a:ext cx="27152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Copyright 2022, </a:t>
            </a:r>
            <a:r>
              <a:rPr lang="en" altLang="ko-KR" sz="800" dirty="0" err="1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EverLab</a:t>
            </a:r>
            <a:r>
              <a:rPr lang="en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. All rights reserved.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7903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E549DDA-7CEC-C48F-CD2A-0989DAB6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3961"/>
          </a:xfrm>
        </p:spPr>
        <p:txBody>
          <a:bodyPr>
            <a:normAutofit/>
          </a:bodyPr>
          <a:lstStyle/>
          <a:p>
            <a:r>
              <a:rPr lang="ko-Kore-KR" altLang="en-US" sz="2800" b="1" dirty="0"/>
              <a:t>시장성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천연 동물사료</a:t>
            </a:r>
            <a:endParaRPr lang="ko-Kore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C8B5EB-09D5-B43F-3C28-5E1F09672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233714"/>
            <a:ext cx="5245100" cy="5130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3225FB-58E5-9FBB-439D-D684B24B3EA8}"/>
              </a:ext>
            </a:extLst>
          </p:cNvPr>
          <p:cNvSpPr txBox="1"/>
          <p:nvPr/>
        </p:nvSpPr>
        <p:spPr>
          <a:xfrm>
            <a:off x="6096000" y="2828835"/>
            <a:ext cx="5916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0" i="0" dirty="0" err="1">
                <a:solidFill>
                  <a:srgbClr val="36363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동애등에는</a:t>
            </a:r>
            <a:r>
              <a:rPr lang="ko-KR" altLang="en-US" b="0" i="0" dirty="0">
                <a:solidFill>
                  <a:srgbClr val="36363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단백질 흡수율이 높으며</a:t>
            </a:r>
            <a:r>
              <a:rPr lang="en-US" altLang="ko-KR" b="0" i="0" dirty="0">
                <a:solidFill>
                  <a:srgbClr val="36363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 </a:t>
            </a:r>
            <a:br>
              <a:rPr lang="en-US" altLang="ko-KR" b="0" i="0" dirty="0">
                <a:solidFill>
                  <a:srgbClr val="36363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b="0" i="0" dirty="0">
                <a:solidFill>
                  <a:srgbClr val="36363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필수 아미노산</a:t>
            </a:r>
            <a:r>
              <a:rPr lang="en-US" altLang="ko-KR" b="0" i="0" dirty="0">
                <a:solidFill>
                  <a:srgbClr val="36363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b="0" i="0" dirty="0" err="1">
                <a:solidFill>
                  <a:srgbClr val="36363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라우르산</a:t>
            </a:r>
            <a:r>
              <a:rPr lang="en-US" altLang="ko-KR" b="0" i="0" dirty="0">
                <a:solidFill>
                  <a:srgbClr val="36363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b="0" i="0" dirty="0" err="1">
                <a:solidFill>
                  <a:srgbClr val="36363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아르기린</a:t>
            </a:r>
            <a:r>
              <a:rPr lang="en-US" altLang="ko-KR" b="0" i="0" dirty="0">
                <a:solidFill>
                  <a:srgbClr val="36363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b="0" i="0" dirty="0" err="1">
                <a:solidFill>
                  <a:srgbClr val="36363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메티오닌</a:t>
            </a:r>
            <a:r>
              <a:rPr lang="en-US" altLang="ko-KR" b="0" i="0" dirty="0">
                <a:solidFill>
                  <a:srgbClr val="36363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b="0" i="0" dirty="0" err="1">
                <a:solidFill>
                  <a:srgbClr val="36363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라이신</a:t>
            </a:r>
            <a:r>
              <a:rPr lang="ko-KR" altLang="en-US" b="0" i="0" dirty="0">
                <a:solidFill>
                  <a:srgbClr val="36363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등</a:t>
            </a:r>
            <a:r>
              <a:rPr lang="en-US" altLang="ko-KR" b="0" i="0" dirty="0">
                <a:solidFill>
                  <a:srgbClr val="36363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b="0" i="0" dirty="0">
                <a:solidFill>
                  <a:srgbClr val="36363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 풍부하여 동물사료의 주 단백질 공급원으로 활용되고 있는 곤충입니다</a:t>
            </a:r>
            <a:r>
              <a:rPr lang="en-US" altLang="ko-KR" b="0" i="0" dirty="0">
                <a:solidFill>
                  <a:srgbClr val="363636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0425A508-FA8A-76A3-E8E0-7E690BB6E7DC}"/>
              </a:ext>
            </a:extLst>
          </p:cNvPr>
          <p:cNvCxnSpPr/>
          <p:nvPr/>
        </p:nvCxnSpPr>
        <p:spPr>
          <a:xfrm>
            <a:off x="381000" y="1077686"/>
            <a:ext cx="1145177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192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2E29E-EF63-FE60-00F6-D3C054CE3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563"/>
          </a:xfrm>
        </p:spPr>
        <p:txBody>
          <a:bodyPr>
            <a:normAutofit/>
          </a:bodyPr>
          <a:lstStyle/>
          <a:p>
            <a:r>
              <a:rPr kumimoji="1" lang="ko-Kore-KR" altLang="en-US" sz="2800" b="1" dirty="0"/>
              <a:t>시장</a:t>
            </a:r>
            <a:r>
              <a:rPr kumimoji="1" lang="ko-KR" altLang="en-US" sz="2800" b="1" dirty="0"/>
              <a:t> 전망</a:t>
            </a:r>
            <a:endParaRPr kumimoji="1" lang="ko-Kore-KR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5A5E2-BA92-0902-CE2B-AB489BE6E623}"/>
              </a:ext>
            </a:extLst>
          </p:cNvPr>
          <p:cNvSpPr txBox="1"/>
          <p:nvPr/>
        </p:nvSpPr>
        <p:spPr>
          <a:xfrm>
            <a:off x="879370" y="4583161"/>
            <a:ext cx="109534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네덜란드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ore-KR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Protix),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영국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ore-KR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Agriprotein),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캐나다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ore-KR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Enterra),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미국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ore-KR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Enviroflight)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등 </a:t>
            </a:r>
            <a:endParaRPr lang="en-US" altLang="ko-KR" b="0" i="0" dirty="0">
              <a:solidFill>
                <a:srgbClr val="222222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해외에서는 이미 곤충에 대한 미래 성장 가능성을 예측하고 ‘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동애등에’의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사료화 관련 산업이 활발하게 이뤄지고 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lang="en-US" altLang="ko-KR" b="0" i="0" dirty="0">
              <a:solidFill>
                <a:srgbClr val="222222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국제시장 조사기관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ore-KR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Meticulous Research)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 글로벌 ‘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동애등에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’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-US" altLang="ko-KR" dirty="0">
                <a:solidFill>
                  <a:srgbClr val="22222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BSF)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시장은 </a:t>
            </a:r>
            <a:endParaRPr lang="en-US" altLang="ko-KR" b="0" i="0" dirty="0">
              <a:solidFill>
                <a:srgbClr val="222222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2030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년까지 연평균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33.3%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성장이 예상되며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25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억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천만달러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약 </a:t>
            </a:r>
            <a:r>
              <a:rPr lang="en-US" altLang="ko-KR" dirty="0">
                <a:solidFill>
                  <a:srgbClr val="22222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r>
              <a:rPr lang="ko-KR" altLang="en-US" dirty="0">
                <a:solidFill>
                  <a:srgbClr val="22222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 </a:t>
            </a:r>
            <a:r>
              <a:rPr lang="en-US" altLang="ko-KR" dirty="0">
                <a:solidFill>
                  <a:srgbClr val="22222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</a:t>
            </a:r>
            <a:r>
              <a:rPr lang="ko-KR" altLang="en-US" dirty="0">
                <a:solidFill>
                  <a:srgbClr val="22222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천억원</a:t>
            </a:r>
            <a:r>
              <a:rPr lang="en-US" altLang="ko-KR" dirty="0">
                <a:solidFill>
                  <a:srgbClr val="22222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dirty="0">
                <a:solidFill>
                  <a:srgbClr val="222222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시장을 전망했다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lang="en-US" altLang="ko-KR" b="0" i="0" dirty="0">
              <a:solidFill>
                <a:srgbClr val="222222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국내에서도 어분을 대체할 고단백 적합한 자원으로 ‘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동애등에’를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눈여겨보고 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ko-Kore-KR" altLang="en-US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B2BDD3C5-69BC-1004-3BDD-023907907335}"/>
              </a:ext>
            </a:extLst>
          </p:cNvPr>
          <p:cNvCxnSpPr/>
          <p:nvPr/>
        </p:nvCxnSpPr>
        <p:spPr>
          <a:xfrm>
            <a:off x="381000" y="1077686"/>
            <a:ext cx="1145177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D976D4A-1EA8-640D-0D07-C7274F760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70" y="1192747"/>
            <a:ext cx="6542192" cy="324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1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2E29E-EF63-FE60-00F6-D3C054CE3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563"/>
          </a:xfrm>
        </p:spPr>
        <p:txBody>
          <a:bodyPr>
            <a:normAutofit/>
          </a:bodyPr>
          <a:lstStyle/>
          <a:p>
            <a:r>
              <a:rPr kumimoji="1" lang="ko-KR" altLang="en-US" sz="2800" b="1" dirty="0"/>
              <a:t>출처</a:t>
            </a:r>
            <a:endParaRPr kumimoji="1" lang="ko-Kore-KR" alt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4826D9-FA4B-7F52-4365-4E7F1D01FC85}"/>
              </a:ext>
            </a:extLst>
          </p:cNvPr>
          <p:cNvSpPr txBox="1"/>
          <p:nvPr/>
        </p:nvSpPr>
        <p:spPr>
          <a:xfrm>
            <a:off x="838201" y="1767860"/>
            <a:ext cx="459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시장성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 </a:t>
            </a:r>
            <a:r>
              <a:rPr kumimoji="1" lang="en-US" altLang="ko-Kore-KR" dirty="0">
                <a:hlinkClick r:id="rId2"/>
              </a:rPr>
              <a:t>http://larvabio.com/bsfmarket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1691A5-F942-C8CF-B258-BD96E76FF27A}"/>
              </a:ext>
            </a:extLst>
          </p:cNvPr>
          <p:cNvSpPr txBox="1"/>
          <p:nvPr/>
        </p:nvSpPr>
        <p:spPr>
          <a:xfrm>
            <a:off x="522516" y="1255941"/>
            <a:ext cx="9308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농림축산식품부 곤충실태조사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ore-KR" dirty="0">
                <a:hlinkClick r:id="rId3"/>
              </a:rPr>
              <a:t>https://www.mafra.go.kr/bbs/mafra/65/330865/artclView.do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B0757E-957B-E953-C4FA-58A40E756B71}"/>
              </a:ext>
            </a:extLst>
          </p:cNvPr>
          <p:cNvSpPr txBox="1"/>
          <p:nvPr/>
        </p:nvSpPr>
        <p:spPr>
          <a:xfrm>
            <a:off x="838199" y="2279780"/>
            <a:ext cx="8131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222222"/>
                </a:solidFill>
                <a:latin typeface="Noto Sans KR"/>
              </a:rPr>
              <a:t>시장 전망 </a:t>
            </a:r>
            <a:r>
              <a:rPr lang="en-US" altLang="ko-KR" dirty="0">
                <a:solidFill>
                  <a:srgbClr val="222222"/>
                </a:solidFill>
                <a:latin typeface="Noto Sans KR"/>
              </a:rPr>
              <a:t>:</a:t>
            </a:r>
            <a:r>
              <a:rPr lang="ko-KR" altLang="en-US" dirty="0">
                <a:solidFill>
                  <a:srgbClr val="222222"/>
                </a:solidFill>
                <a:latin typeface="Noto Sans KR"/>
              </a:rPr>
              <a:t> </a:t>
            </a:r>
            <a:r>
              <a:rPr lang="en-US" altLang="ko-Kore-KR" b="0" i="0" dirty="0">
                <a:solidFill>
                  <a:srgbClr val="222222"/>
                </a:solidFill>
                <a:effectLst/>
                <a:latin typeface="Noto Sans KR"/>
                <a:hlinkClick r:id="rId4"/>
              </a:rPr>
              <a:t>http://www.dynews.co.kr/news/articleView.html?idxno=651685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220186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36D555-335E-7021-D7FB-21E06AF19697}"/>
              </a:ext>
            </a:extLst>
          </p:cNvPr>
          <p:cNvSpPr txBox="1"/>
          <p:nvPr/>
        </p:nvSpPr>
        <p:spPr>
          <a:xfrm>
            <a:off x="552083" y="248795"/>
            <a:ext cx="4729957" cy="173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동애등에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 사육환경 조건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400000000000000" pitchFamily="34" charset="-127"/>
              <a:ea typeface="Noto Sans KR Light" panose="020B04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 - 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온도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400000000000000" pitchFamily="34" charset="-127"/>
              <a:ea typeface="Noto Sans KR Light" panose="020B04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 - </a:t>
            </a:r>
            <a:r>
              <a:rPr lang="ko-KR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사육상크기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400000000000000" pitchFamily="34" charset="-127"/>
              <a:ea typeface="Noto Sans KR Light" panose="020B04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4A8D40A-E3A5-139C-30A2-5162C6122545}"/>
              </a:ext>
            </a:extLst>
          </p:cNvPr>
          <p:cNvGrpSpPr/>
          <p:nvPr/>
        </p:nvGrpSpPr>
        <p:grpSpPr>
          <a:xfrm>
            <a:off x="6589899" y="2185149"/>
            <a:ext cx="5331372" cy="3719125"/>
            <a:chOff x="5675984" y="2562245"/>
            <a:chExt cx="6093068" cy="432400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4ECA8C2-04FF-D617-9612-39BEC5D2F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9883" y="2562245"/>
              <a:ext cx="5825271" cy="339670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BF05BE-E4F2-15FD-0D0D-EFC8B88BEE4A}"/>
                </a:ext>
              </a:extLst>
            </p:cNvPr>
            <p:cNvSpPr txBox="1"/>
            <p:nvPr/>
          </p:nvSpPr>
          <p:spPr>
            <a:xfrm>
              <a:off x="5675984" y="6134798"/>
              <a:ext cx="6093068" cy="751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400000000000000" pitchFamily="34" charset="-127"/>
                  <a:ea typeface="Noto Sans KR Light" panose="020B0400000000000000" pitchFamily="34" charset="-127"/>
                </a:rPr>
                <a:t>사육상 크기에 따른 산란 변화표</a:t>
              </a:r>
              <a:endPara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endParaRPr>
            </a:p>
            <a:p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400000000000000" pitchFamily="34" charset="-127"/>
                  <a:ea typeface="Noto Sans KR Light" panose="020B0400000000000000" pitchFamily="34" charset="-127"/>
                </a:rPr>
                <a:t> =&gt; </a:t>
              </a:r>
              <a:r>
                <a:rPr lang="en-US" altLang="ko-KR" b="1" dirty="0">
                  <a:solidFill>
                    <a:srgbClr val="0761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400000000000000" pitchFamily="34" charset="-127"/>
                  <a:ea typeface="Noto Sans KR Light" panose="020B0400000000000000" pitchFamily="34" charset="-127"/>
                </a:rPr>
                <a:t>(2 × 1 × 2 m)</a:t>
              </a:r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400000000000000" pitchFamily="34" charset="-127"/>
                  <a:ea typeface="Noto Sans KR Light" panose="020B0400000000000000" pitchFamily="34" charset="-127"/>
                </a:rPr>
                <a:t>가 가장 적정하다</a:t>
              </a:r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400000000000000" pitchFamily="34" charset="-127"/>
                  <a:ea typeface="Noto Sans KR Light" panose="020B0400000000000000" pitchFamily="34" charset="-127"/>
                </a:rPr>
                <a:t>.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8AF94B0-6C66-9BD7-343C-82BB2E0E53E9}"/>
              </a:ext>
            </a:extLst>
          </p:cNvPr>
          <p:cNvGrpSpPr/>
          <p:nvPr/>
        </p:nvGrpSpPr>
        <p:grpSpPr>
          <a:xfrm>
            <a:off x="387889" y="2185149"/>
            <a:ext cx="5825271" cy="3794551"/>
            <a:chOff x="270729" y="2657271"/>
            <a:chExt cx="5825271" cy="379455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752F7B-15C0-903E-52EE-9E339DEB94F1}"/>
                </a:ext>
              </a:extLst>
            </p:cNvPr>
            <p:cNvSpPr txBox="1"/>
            <p:nvPr/>
          </p:nvSpPr>
          <p:spPr>
            <a:xfrm>
              <a:off x="270729" y="5528492"/>
              <a:ext cx="5825271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400000000000000" pitchFamily="34" charset="-127"/>
                  <a:ea typeface="Noto Sans KR Light" panose="020B0400000000000000" pitchFamily="34" charset="-127"/>
                </a:rPr>
                <a:t>성충의 교미 활동은 온도가 </a:t>
              </a:r>
              <a:r>
                <a:rPr lang="en-US" altLang="ko-KR" b="1" dirty="0">
                  <a:solidFill>
                    <a:srgbClr val="0761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400000000000000" pitchFamily="34" charset="-127"/>
                  <a:ea typeface="Noto Sans KR Light" panose="020B0400000000000000" pitchFamily="34" charset="-127"/>
                </a:rPr>
                <a:t>27.0℃</a:t>
              </a:r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400000000000000" pitchFamily="34" charset="-127"/>
                  <a:ea typeface="Noto Sans KR Light" panose="020B0400000000000000" pitchFamily="34" charset="-127"/>
                </a:rPr>
                <a:t> </a:t>
              </a:r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400000000000000" pitchFamily="34" charset="-127"/>
                  <a:ea typeface="Noto Sans KR Light" panose="020B0400000000000000" pitchFamily="34" charset="-127"/>
                </a:rPr>
                <a:t>내외가 되고 충분한</a:t>
              </a:r>
            </a:p>
            <a:p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400000000000000" pitchFamily="34" charset="-127"/>
                  <a:ea typeface="Noto Sans KR Light" panose="020B0400000000000000" pitchFamily="34" charset="-127"/>
                </a:rPr>
                <a:t>광량 하에서 교미가 일어난다는 보고와 일치한다</a:t>
              </a:r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400000000000000" pitchFamily="34" charset="-127"/>
                  <a:ea typeface="Noto Sans KR Light" panose="020B0400000000000000" pitchFamily="34" charset="-127"/>
                </a:rPr>
                <a:t>(Booth and Sheppard, 1984).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49034AA-3B61-23C6-B838-693FF2712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385" y="2657271"/>
              <a:ext cx="4729958" cy="287122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9729F-68F6-7C3C-463D-74799CC962D1}"/>
              </a:ext>
            </a:extLst>
          </p:cNvPr>
          <p:cNvSpPr txBox="1"/>
          <p:nvPr/>
        </p:nvSpPr>
        <p:spPr>
          <a:xfrm>
            <a:off x="6707059" y="406178"/>
            <a:ext cx="6093068" cy="1434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Big size cage (4 × 4 × 2 m)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0761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Medium size cage (2 × 1 × 2 m)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Small size cage (1 × 1 × 2 m)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400000000000000" pitchFamily="34" charset="-127"/>
              <a:ea typeface="Noto Sans KR 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9958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1D5182-799C-21BA-7829-DCA34533C866}"/>
              </a:ext>
            </a:extLst>
          </p:cNvPr>
          <p:cNvSpPr txBox="1"/>
          <p:nvPr/>
        </p:nvSpPr>
        <p:spPr>
          <a:xfrm>
            <a:off x="270729" y="406178"/>
            <a:ext cx="4729957" cy="159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KR Light" panose="020B0400000000000000" pitchFamily="34" charset="-127"/>
                <a:ea typeface="Noto Sans KR Light" panose="020B0400000000000000" pitchFamily="34" charset="-127"/>
              </a:rPr>
              <a:t>동애등에</a:t>
            </a: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KR Light" panose="020B0400000000000000" pitchFamily="34" charset="-127"/>
                <a:ea typeface="Noto Sans KR Light" panose="020B0400000000000000" pitchFamily="34" charset="-127"/>
              </a:rPr>
              <a:t> 사육환경 조건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Noto Sans KR Light" panose="020B0400000000000000" pitchFamily="34" charset="-127"/>
              <a:ea typeface="Noto Sans KR Light" panose="020B0400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KR Light" panose="020B0400000000000000" pitchFamily="34" charset="-127"/>
                <a:ea typeface="Noto Sans KR Light" panose="020B0400000000000000" pitchFamily="34" charset="-127"/>
              </a:rPr>
              <a:t> -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KR Light" panose="020B0400000000000000" pitchFamily="34" charset="-127"/>
                <a:ea typeface="Noto Sans KR Light" panose="020B0400000000000000" pitchFamily="34" charset="-127"/>
              </a:rPr>
              <a:t>일조량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Noto Sans KR Light" panose="020B0400000000000000" pitchFamily="34" charset="-127"/>
              <a:ea typeface="Noto Sans KR Light" panose="020B0400000000000000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KR Light" panose="020B0400000000000000" pitchFamily="34" charset="-127"/>
                <a:ea typeface="Noto Sans KR Light" panose="020B0400000000000000" pitchFamily="34" charset="-127"/>
              </a:rPr>
              <a:t> -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 KR Light" panose="020B0400000000000000" pitchFamily="34" charset="-127"/>
                <a:ea typeface="Noto Sans KR Light" panose="020B0400000000000000" pitchFamily="34" charset="-127"/>
              </a:rPr>
              <a:t>산란유도배지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Noto Sans KR Light" panose="020B0400000000000000" pitchFamily="34" charset="-127"/>
              <a:ea typeface="Noto Sans KR Light" panose="020B0400000000000000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46F8747-3A61-6DC8-1AF1-56AEA1C2017D}"/>
              </a:ext>
            </a:extLst>
          </p:cNvPr>
          <p:cNvGrpSpPr/>
          <p:nvPr/>
        </p:nvGrpSpPr>
        <p:grpSpPr>
          <a:xfrm>
            <a:off x="504381" y="2120226"/>
            <a:ext cx="5825271" cy="3815375"/>
            <a:chOff x="574719" y="2314506"/>
            <a:chExt cx="5825271" cy="38153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4609A37-4347-FFD8-63DC-F7EDBB8C9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486" y="2314506"/>
              <a:ext cx="5247738" cy="30012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422A00-0B02-7782-FCFD-19C3C12CF81D}"/>
                </a:ext>
              </a:extLst>
            </p:cNvPr>
            <p:cNvSpPr txBox="1"/>
            <p:nvPr/>
          </p:nvSpPr>
          <p:spPr>
            <a:xfrm>
              <a:off x="574719" y="5483550"/>
              <a:ext cx="582527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400000000000000" pitchFamily="34" charset="-127"/>
                  <a:ea typeface="Noto Sans KR Light" panose="020B0400000000000000" pitchFamily="34" charset="-127"/>
                </a:rPr>
                <a:t>전체적으로 모든 세대 에서 </a:t>
              </a:r>
              <a:r>
                <a:rPr lang="ko-KR" altLang="en-US" b="1" dirty="0">
                  <a:solidFill>
                    <a:srgbClr val="0761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400000000000000" pitchFamily="34" charset="-127"/>
                  <a:ea typeface="Noto Sans KR Light" panose="020B0400000000000000" pitchFamily="34" charset="-127"/>
                </a:rPr>
                <a:t>일조량이 많은 </a:t>
              </a:r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400000000000000" pitchFamily="34" charset="-127"/>
                  <a:ea typeface="Noto Sans KR Light" panose="020B0400000000000000" pitchFamily="34" charset="-127"/>
                </a:rPr>
                <a:t>10:00</a:t>
              </a:r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400000000000000" pitchFamily="34" charset="-127"/>
                  <a:ea typeface="Noto Sans KR Light" panose="020B0400000000000000" pitchFamily="34" charset="-127"/>
                </a:rPr>
                <a:t>에서 </a:t>
              </a:r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400000000000000" pitchFamily="34" charset="-127"/>
                  <a:ea typeface="Noto Sans KR Light" panose="020B0400000000000000" pitchFamily="34" charset="-127"/>
                </a:rPr>
                <a:t>16:00 </a:t>
              </a:r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400000000000000" pitchFamily="34" charset="-127"/>
                  <a:ea typeface="Noto Sans KR Light" panose="020B0400000000000000" pitchFamily="34" charset="-127"/>
                </a:rPr>
                <a:t>사이에 가장 </a:t>
              </a:r>
              <a:r>
                <a:rPr lang="ko-KR" altLang="en-US" b="1" dirty="0">
                  <a:solidFill>
                    <a:srgbClr val="07616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400000000000000" pitchFamily="34" charset="-127"/>
                  <a:ea typeface="Noto Sans KR Light" panose="020B0400000000000000" pitchFamily="34" charset="-127"/>
                </a:rPr>
                <a:t>높은 산란 빈도</a:t>
              </a:r>
              <a:r>
                <a: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oto Sans KR Light" panose="020B0400000000000000" pitchFamily="34" charset="-127"/>
                  <a:ea typeface="Noto Sans KR Light" panose="020B0400000000000000" pitchFamily="34" charset="-127"/>
                </a:rPr>
                <a:t>를 나타냈다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83EA87E-34EC-0EBB-FFF0-D987F1325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036" y="1952457"/>
            <a:ext cx="4851723" cy="31690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A78104-9925-E252-7365-C9E80A7119EA}"/>
              </a:ext>
            </a:extLst>
          </p:cNvPr>
          <p:cNvSpPr txBox="1"/>
          <p:nvPr/>
        </p:nvSpPr>
        <p:spPr>
          <a:xfrm>
            <a:off x="6857036" y="478248"/>
            <a:ext cx="5472396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1.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골판지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400000000000000" pitchFamily="34" charset="-127"/>
              <a:ea typeface="Noto Sans KR Light" panose="020B04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2.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골판지의 외형에 녹색테이프 부착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400000000000000" pitchFamily="34" charset="-127"/>
              <a:ea typeface="Noto Sans KR Light" panose="020B04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3. </a:t>
            </a:r>
            <a:r>
              <a:rPr lang="ko-KR" altLang="en-US" b="1" dirty="0" err="1">
                <a:solidFill>
                  <a:srgbClr val="0761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플로랄폼</a:t>
            </a:r>
            <a:endParaRPr lang="ko-KR" altLang="en-US" b="1" dirty="0">
              <a:solidFill>
                <a:srgbClr val="0761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400000000000000" pitchFamily="34" charset="-127"/>
              <a:ea typeface="Noto Sans KR Light" panose="020B0400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A69CBA-8D18-E391-154B-0640CD1007FA}"/>
              </a:ext>
            </a:extLst>
          </p:cNvPr>
          <p:cNvSpPr txBox="1"/>
          <p:nvPr/>
        </p:nvSpPr>
        <p:spPr>
          <a:xfrm>
            <a:off x="6617211" y="5310422"/>
            <a:ext cx="5331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산란배지 변화에 따른 산란 변화도</a:t>
            </a:r>
          </a:p>
          <a:p>
            <a:pPr marL="285750" indent="-285750">
              <a:buFont typeface="Symbol" panose="05050102010706020507" pitchFamily="18" charset="2"/>
              <a:buChar char="Þ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 </a:t>
            </a:r>
            <a:r>
              <a:rPr lang="ko-KR" altLang="en-US" b="1" dirty="0" err="1">
                <a:solidFill>
                  <a:srgbClr val="0761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플로랄폼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이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 가장 산란율이 높다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.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 </a:t>
            </a:r>
          </a:p>
        </p:txBody>
      </p:sp>
      <p:pic>
        <p:nvPicPr>
          <p:cNvPr id="15" name="Picture 2" descr="플로랄폼 부수기 스트레스해소법 : 네이버 블로그">
            <a:extLst>
              <a:ext uri="{FF2B5EF4-FFF2-40B4-BE49-F238E27FC236}">
                <a16:creationId xmlns:a16="http://schemas.microsoft.com/office/drawing/2014/main" id="{0D9C79D1-E7BA-C7A8-CEA1-84AA95407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5" t="26966" r="10448" b="16996"/>
          <a:stretch/>
        </p:blipFill>
        <p:spPr bwMode="auto">
          <a:xfrm>
            <a:off x="6857036" y="1888522"/>
            <a:ext cx="4817644" cy="332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47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98C84A-4CEB-940D-FD29-33D74AB4A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828" y="2919199"/>
            <a:ext cx="1019602" cy="1019602"/>
          </a:xfrm>
          <a:prstGeom prst="rect">
            <a:avLst/>
          </a:prstGeom>
        </p:spPr>
      </p:pic>
      <p:pic>
        <p:nvPicPr>
          <p:cNvPr id="2050" name="Picture 2" descr="플로랄폼 부수기 스트레스해소법 : 네이버 블로그">
            <a:extLst>
              <a:ext uri="{FF2B5EF4-FFF2-40B4-BE49-F238E27FC236}">
                <a16:creationId xmlns:a16="http://schemas.microsoft.com/office/drawing/2014/main" id="{F0DFBED3-4CA9-367A-5FBF-6909523C9D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5" t="26966" r="10448" b="16996"/>
          <a:stretch/>
        </p:blipFill>
        <p:spPr bwMode="auto">
          <a:xfrm>
            <a:off x="1966376" y="4694998"/>
            <a:ext cx="1248507" cy="86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00E950-D2FD-1374-C79C-F5ADAA34F0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0" y="559666"/>
            <a:ext cx="965816" cy="9658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26AE11-9C69-6C3E-A13D-5F0E63AF35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642" y="2769883"/>
            <a:ext cx="1248507" cy="124850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75C79D-D790-0C82-1FC7-7EEA7A646E5F}"/>
              </a:ext>
            </a:extLst>
          </p:cNvPr>
          <p:cNvSpPr/>
          <p:nvPr/>
        </p:nvSpPr>
        <p:spPr>
          <a:xfrm>
            <a:off x="1201616" y="2163213"/>
            <a:ext cx="2778029" cy="3710354"/>
          </a:xfrm>
          <a:prstGeom prst="rect">
            <a:avLst/>
          </a:prstGeom>
          <a:noFill/>
          <a:ln w="76200">
            <a:solidFill>
              <a:srgbClr val="076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9E8E98-EA70-6F0D-1C5F-B2ED7DCC04EA}"/>
              </a:ext>
            </a:extLst>
          </p:cNvPr>
          <p:cNvSpPr txBox="1"/>
          <p:nvPr/>
        </p:nvSpPr>
        <p:spPr>
          <a:xfrm>
            <a:off x="1966376" y="1525482"/>
            <a:ext cx="13371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cage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EA2CECF-74D5-0555-8938-F867FA244C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749" y="3787183"/>
            <a:ext cx="462414" cy="4624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6A28964-234C-6BBE-F6C5-F720F4263D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01" y="4641959"/>
            <a:ext cx="968394" cy="96839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DECC310A-2D29-8F8F-E2E4-39F00A5FFB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926" y="5557314"/>
            <a:ext cx="1635538" cy="1635538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5E79F88-9193-E2EA-3C2C-B83A1B1038D1}"/>
              </a:ext>
            </a:extLst>
          </p:cNvPr>
          <p:cNvSpPr/>
          <p:nvPr/>
        </p:nvSpPr>
        <p:spPr>
          <a:xfrm rot="20645391">
            <a:off x="5374424" y="2790160"/>
            <a:ext cx="2164080" cy="276999"/>
          </a:xfrm>
          <a:prstGeom prst="rightArrow">
            <a:avLst/>
          </a:prstGeom>
          <a:solidFill>
            <a:srgbClr val="076161"/>
          </a:solidFill>
          <a:ln>
            <a:solidFill>
              <a:srgbClr val="076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7616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84501B-D17E-F3B1-0F23-AD96C3D5B2EB}"/>
              </a:ext>
            </a:extLst>
          </p:cNvPr>
          <p:cNvSpPr txBox="1"/>
          <p:nvPr/>
        </p:nvSpPr>
        <p:spPr>
          <a:xfrm>
            <a:off x="7857939" y="2008255"/>
            <a:ext cx="1910033" cy="869790"/>
          </a:xfrm>
          <a:prstGeom prst="rect">
            <a:avLst/>
          </a:prstGeom>
          <a:noFill/>
          <a:ln w="25400">
            <a:solidFill>
              <a:srgbClr val="07616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761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Temperature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761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Humidity</a:t>
            </a:r>
          </a:p>
        </p:txBody>
      </p:sp>
      <p:pic>
        <p:nvPicPr>
          <p:cNvPr id="31" name="Picture 2" descr="플로랄폼 부수기 스트레스해소법 : 네이버 블로그">
            <a:extLst>
              <a:ext uri="{FF2B5EF4-FFF2-40B4-BE49-F238E27FC236}">
                <a16:creationId xmlns:a16="http://schemas.microsoft.com/office/drawing/2014/main" id="{BB857FAB-AE22-1613-3DD1-BE40AB340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5" t="26966" r="10448" b="16996"/>
          <a:stretch/>
        </p:blipFill>
        <p:spPr bwMode="auto">
          <a:xfrm>
            <a:off x="9767972" y="4694998"/>
            <a:ext cx="1248507" cy="86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B720344-FA6D-E7E5-76FE-F628628324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4493" y="4624907"/>
            <a:ext cx="968394" cy="968394"/>
          </a:xfrm>
          <a:prstGeom prst="rect">
            <a:avLst/>
          </a:prstGeom>
        </p:spPr>
      </p:pic>
      <p:pic>
        <p:nvPicPr>
          <p:cNvPr id="33" name="Picture 2" descr="플로랄폼 부수기 스트레스해소법 : 네이버 블로그">
            <a:extLst>
              <a:ext uri="{FF2B5EF4-FFF2-40B4-BE49-F238E27FC236}">
                <a16:creationId xmlns:a16="http://schemas.microsoft.com/office/drawing/2014/main" id="{29D9DD42-3D54-B0E3-A718-16F0B69555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5" t="26966" r="10448" b="16996"/>
          <a:stretch/>
        </p:blipFill>
        <p:spPr bwMode="auto">
          <a:xfrm>
            <a:off x="8583072" y="5627405"/>
            <a:ext cx="1248507" cy="86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45C588E-CFC2-D7AD-E592-E02DED935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593" y="5557314"/>
            <a:ext cx="968394" cy="968394"/>
          </a:xfrm>
          <a:prstGeom prst="rect">
            <a:avLst/>
          </a:prstGeom>
        </p:spPr>
      </p:pic>
      <p:pic>
        <p:nvPicPr>
          <p:cNvPr id="35" name="Picture 2" descr="플로랄폼 부수기 스트레스해소법 : 네이버 블로그">
            <a:extLst>
              <a:ext uri="{FF2B5EF4-FFF2-40B4-BE49-F238E27FC236}">
                <a16:creationId xmlns:a16="http://schemas.microsoft.com/office/drawing/2014/main" id="{2B5F51F0-CFFA-F639-325A-D14D190BF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5" t="26966" r="10448" b="16996"/>
          <a:stretch/>
        </p:blipFill>
        <p:spPr bwMode="auto">
          <a:xfrm>
            <a:off x="9899006" y="5657886"/>
            <a:ext cx="1248507" cy="86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00CBBCF-ABBC-5244-5EC2-0AF7898A0B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527" y="5587795"/>
            <a:ext cx="968394" cy="96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3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0741 L 0.14388 0.03936 C 0.17396 0.04653 0.21901 0.0507 0.26627 0.0507 C 0.32005 0.0507 0.36315 0.04653 0.3931 0.03936 L 0.5375 0.00741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75" y="215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0.00486 L 0.14258 0.03959 C 0.17227 0.04723 0.2168 0.05186 0.2638 0.05186 C 0.31693 0.05186 0.35964 0.04723 0.38932 0.03959 L 0.53229 0.00486 " pathEditMode="relative" rAng="0" ptsTypes="AAAAA">
                                      <p:cBhvr>
                                        <p:cTn id="22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15" y="233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809E7F-15E5-BD3E-6E4F-CC866D9DDC07}"/>
              </a:ext>
            </a:extLst>
          </p:cNvPr>
          <p:cNvSpPr txBox="1"/>
          <p:nvPr/>
        </p:nvSpPr>
        <p:spPr>
          <a:xfrm>
            <a:off x="497157" y="840602"/>
            <a:ext cx="68180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최명효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·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양영철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·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강승호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·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박영규*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, (2016), </a:t>
            </a: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“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Effects of rearing environment on oviposition preference of black soldier fly (</a:t>
            </a:r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Hermetia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 </a:t>
            </a:r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illucens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)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”, Korean Society of Sericultural Science (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한국잠사학회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), Volume 54 Issue 1_2, p 17 ~ p 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E38EAA-0EF3-556F-9C8E-CF4256A82DE1}"/>
              </a:ext>
            </a:extLst>
          </p:cNvPr>
          <p:cNvSpPr txBox="1"/>
          <p:nvPr/>
        </p:nvSpPr>
        <p:spPr>
          <a:xfrm>
            <a:off x="497156" y="2754588"/>
            <a:ext cx="68180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김종길*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ㆍ최영철ㆍ최지영ㆍ김원태ㆍ정길상ㆍ박관호ㆍ황석조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, (2016), “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국내 서식하는 </a:t>
            </a:r>
            <a:r>
              <a:rPr lang="ko-KR" altLang="en-US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아메리카동애등에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(</a:t>
            </a:r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Hermetia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 </a:t>
            </a:r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illucens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)</a:t>
            </a:r>
            <a:r>
              <a:rPr lang="ko-KR" alt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의 생태 특성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”, Korean J. Appl. 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Entomol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., 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韓應昆誌 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47(4): 337</a:t>
            </a:r>
            <a:r>
              <a:rPr lang="zh-TW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～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343 (2008)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400000000000000" pitchFamily="34" charset="-127"/>
              <a:ea typeface="Noto Sans KR Light" panose="020B0400000000000000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FDF12-C135-5909-198B-88A34BF91A82}"/>
              </a:ext>
            </a:extLst>
          </p:cNvPr>
          <p:cNvSpPr txBox="1"/>
          <p:nvPr/>
        </p:nvSpPr>
        <p:spPr>
          <a:xfrm>
            <a:off x="497157" y="4391575"/>
            <a:ext cx="68180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박지영ㆍ이상훈ㆍ이한웅ㆍ김용균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, (2016), “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Effect of Stress Sound on the Development of the Black Soldier Fly, </a:t>
            </a:r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Hermetia</a:t>
            </a:r>
            <a:r>
              <a:rPr lang="en-US" altLang="ko-KR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 </a:t>
            </a:r>
            <a:r>
              <a:rPr lang="en-US" altLang="ko-KR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illucens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”, Korean J. Appl. 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Entomol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., </a:t>
            </a:r>
            <a:r>
              <a:rPr lang="es-E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KR Light" panose="020B0400000000000000" pitchFamily="34" charset="-127"/>
                <a:ea typeface="Noto Sans KR Light" panose="020B0400000000000000" pitchFamily="34" charset="-127"/>
              </a:rPr>
              <a:t>52(3): 227-237 (2013)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KR Light" panose="020B0400000000000000" pitchFamily="34" charset="-127"/>
              <a:ea typeface="Noto Sans KR 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577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B1489A-95D0-96A2-FB40-75925D92C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3473" cy="6858000"/>
          </a:xfrm>
          <a:prstGeom prst="rect">
            <a:avLst/>
          </a:prstGeom>
        </p:spPr>
      </p:pic>
      <p:cxnSp>
        <p:nvCxnSpPr>
          <p:cNvPr id="15" name="직선 연결선 4">
            <a:extLst>
              <a:ext uri="{FF2B5EF4-FFF2-40B4-BE49-F238E27FC236}">
                <a16:creationId xmlns:a16="http://schemas.microsoft.com/office/drawing/2014/main" id="{6C9DD3DC-B09F-86AF-2ECC-645568D566EE}"/>
              </a:ext>
            </a:extLst>
          </p:cNvPr>
          <p:cNvCxnSpPr>
            <a:cxnSpLocks/>
          </p:cNvCxnSpPr>
          <p:nvPr/>
        </p:nvCxnSpPr>
        <p:spPr>
          <a:xfrm>
            <a:off x="587852" y="6450183"/>
            <a:ext cx="11073448" cy="0"/>
          </a:xfrm>
          <a:prstGeom prst="line">
            <a:avLst/>
          </a:prstGeom>
          <a:ln w="0"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DE833BC-71D0-EC8D-D05D-4E55ED4F69A5}"/>
              </a:ext>
            </a:extLst>
          </p:cNvPr>
          <p:cNvSpPr txBox="1"/>
          <p:nvPr/>
        </p:nvSpPr>
        <p:spPr>
          <a:xfrm>
            <a:off x="528000" y="6191819"/>
            <a:ext cx="27152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800" dirty="0">
                <a:solidFill>
                  <a:schemeClr val="bg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Copyright 2022, </a:t>
            </a:r>
            <a:r>
              <a:rPr lang="en" altLang="ko-KR" sz="800" dirty="0" err="1">
                <a:solidFill>
                  <a:schemeClr val="bg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EverLabs</a:t>
            </a:r>
            <a:r>
              <a:rPr lang="en" altLang="ko-KR" sz="800" dirty="0">
                <a:solidFill>
                  <a:schemeClr val="bg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. All rights reserved.</a:t>
            </a:r>
            <a:endParaRPr lang="ko-KR" altLang="en-US" sz="800" dirty="0">
              <a:solidFill>
                <a:schemeClr val="bg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A4E6ED-FD59-245F-9324-C211C42718F7}"/>
              </a:ext>
            </a:extLst>
          </p:cNvPr>
          <p:cNvSpPr txBox="1"/>
          <p:nvPr/>
        </p:nvSpPr>
        <p:spPr>
          <a:xfrm>
            <a:off x="10836197" y="6182863"/>
            <a:ext cx="8251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사업계획서   </a:t>
            </a:r>
            <a:r>
              <a:rPr lang="en-US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2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8328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352F7F-B80A-7DB0-2927-C086D4632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73" cy="6858000"/>
          </a:xfrm>
          <a:prstGeom prst="rect">
            <a:avLst/>
          </a:prstGeom>
        </p:spPr>
      </p:pic>
      <p:cxnSp>
        <p:nvCxnSpPr>
          <p:cNvPr id="9" name="직선 연결선 4">
            <a:extLst>
              <a:ext uri="{FF2B5EF4-FFF2-40B4-BE49-F238E27FC236}">
                <a16:creationId xmlns:a16="http://schemas.microsoft.com/office/drawing/2014/main" id="{4AD651BA-82CC-9B66-788C-CDA74EDABAD2}"/>
              </a:ext>
            </a:extLst>
          </p:cNvPr>
          <p:cNvCxnSpPr>
            <a:cxnSpLocks/>
          </p:cNvCxnSpPr>
          <p:nvPr/>
        </p:nvCxnSpPr>
        <p:spPr>
          <a:xfrm>
            <a:off x="587852" y="6450183"/>
            <a:ext cx="11073448" cy="0"/>
          </a:xfrm>
          <a:prstGeom prst="line">
            <a:avLst/>
          </a:prstGeom>
          <a:ln w="0"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8DCB6E-0791-6489-5620-C46363E7A735}"/>
              </a:ext>
            </a:extLst>
          </p:cNvPr>
          <p:cNvSpPr txBox="1"/>
          <p:nvPr/>
        </p:nvSpPr>
        <p:spPr>
          <a:xfrm>
            <a:off x="528000" y="6191819"/>
            <a:ext cx="27152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Copyright 2022, </a:t>
            </a:r>
            <a:r>
              <a:rPr lang="en" altLang="ko-KR" sz="800" dirty="0" err="1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EverLabs</a:t>
            </a:r>
            <a:r>
              <a:rPr lang="en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. All rights reserved.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EC0EFD-5BFC-ADA4-8ECC-AA62904436CF}"/>
              </a:ext>
            </a:extLst>
          </p:cNvPr>
          <p:cNvSpPr txBox="1"/>
          <p:nvPr/>
        </p:nvSpPr>
        <p:spPr>
          <a:xfrm>
            <a:off x="10836197" y="6182863"/>
            <a:ext cx="8251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사업계획서   </a:t>
            </a:r>
            <a:r>
              <a:rPr lang="en-US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3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1992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452FFCF-5B27-1A64-A4B6-BD3B47591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3473" cy="6858000"/>
          </a:xfrm>
          <a:prstGeom prst="rect">
            <a:avLst/>
          </a:prstGeom>
        </p:spPr>
      </p:pic>
      <p:cxnSp>
        <p:nvCxnSpPr>
          <p:cNvPr id="8" name="직선 연결선 4">
            <a:extLst>
              <a:ext uri="{FF2B5EF4-FFF2-40B4-BE49-F238E27FC236}">
                <a16:creationId xmlns:a16="http://schemas.microsoft.com/office/drawing/2014/main" id="{6909167A-AF54-2E45-3CB0-E5AFDA1DF7A6}"/>
              </a:ext>
            </a:extLst>
          </p:cNvPr>
          <p:cNvCxnSpPr>
            <a:cxnSpLocks/>
          </p:cNvCxnSpPr>
          <p:nvPr/>
        </p:nvCxnSpPr>
        <p:spPr>
          <a:xfrm>
            <a:off x="587852" y="6450183"/>
            <a:ext cx="11073448" cy="0"/>
          </a:xfrm>
          <a:prstGeom prst="line">
            <a:avLst/>
          </a:prstGeom>
          <a:ln w="0"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E89303-0284-F75D-7FF1-6DB1E29FF304}"/>
              </a:ext>
            </a:extLst>
          </p:cNvPr>
          <p:cNvSpPr txBox="1"/>
          <p:nvPr/>
        </p:nvSpPr>
        <p:spPr>
          <a:xfrm>
            <a:off x="528000" y="6191819"/>
            <a:ext cx="27152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800" dirty="0">
                <a:solidFill>
                  <a:schemeClr val="bg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Copyright 2022, </a:t>
            </a:r>
            <a:r>
              <a:rPr lang="en" altLang="ko-KR" sz="800" dirty="0" err="1">
                <a:solidFill>
                  <a:schemeClr val="bg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EverLabs</a:t>
            </a:r>
            <a:r>
              <a:rPr lang="en" altLang="ko-KR" sz="800" dirty="0">
                <a:solidFill>
                  <a:schemeClr val="bg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. All rights reserved.</a:t>
            </a:r>
            <a:endParaRPr lang="ko-KR" altLang="en-US" sz="800" dirty="0">
              <a:solidFill>
                <a:schemeClr val="bg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B79FEB-A8BA-2E5D-E703-12418810D77E}"/>
              </a:ext>
            </a:extLst>
          </p:cNvPr>
          <p:cNvSpPr txBox="1"/>
          <p:nvPr/>
        </p:nvSpPr>
        <p:spPr>
          <a:xfrm>
            <a:off x="10836197" y="6182863"/>
            <a:ext cx="8251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chemeClr val="bg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사업계획서   </a:t>
            </a:r>
            <a:r>
              <a:rPr lang="en-US" altLang="ko-KR" sz="800" dirty="0">
                <a:solidFill>
                  <a:schemeClr val="bg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4</a:t>
            </a:r>
            <a:endParaRPr lang="ko-KR" altLang="en-US" sz="800" dirty="0">
              <a:solidFill>
                <a:schemeClr val="bg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8467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A02C95D-61BC-541C-0FD6-8FC52906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9139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사육장 규모 현황 및 매출</a:t>
            </a:r>
            <a:endParaRPr lang="ko-Kore-KR" altLang="en-US" sz="2800" b="1" dirty="0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E66ACB8E-B5B4-8A64-274C-12DC9D83FDFC}"/>
              </a:ext>
            </a:extLst>
          </p:cNvPr>
          <p:cNvGraphicFramePr/>
          <p:nvPr/>
        </p:nvGraphicFramePr>
        <p:xfrm>
          <a:off x="2376714" y="1195689"/>
          <a:ext cx="7438571" cy="4793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60A38EAE-79F5-AF08-E597-B3F6E2B8F047}"/>
              </a:ext>
            </a:extLst>
          </p:cNvPr>
          <p:cNvCxnSpPr/>
          <p:nvPr/>
        </p:nvCxnSpPr>
        <p:spPr>
          <a:xfrm>
            <a:off x="381000" y="1077686"/>
            <a:ext cx="1145177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429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1D4A8B51-D082-FF30-729B-5E7B62CAFBB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48396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ore-KR" altLang="en-US" sz="2800" b="1" dirty="0"/>
              <a:t>시장성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1613DB-228C-32FE-43A5-11CCFCD95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828" y="1371603"/>
            <a:ext cx="7968343" cy="4983493"/>
          </a:xfrm>
          <a:prstGeom prst="rect">
            <a:avLst/>
          </a:prstGeom>
        </p:spPr>
      </p:pic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8BC4B63-780C-6908-26EF-96ABF7FDE412}"/>
              </a:ext>
            </a:extLst>
          </p:cNvPr>
          <p:cNvCxnSpPr/>
          <p:nvPr/>
        </p:nvCxnSpPr>
        <p:spPr>
          <a:xfrm>
            <a:off x="381000" y="1077686"/>
            <a:ext cx="1145177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198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E549DDA-7CEC-C48F-CD2A-0989DAB6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3961"/>
          </a:xfrm>
        </p:spPr>
        <p:txBody>
          <a:bodyPr>
            <a:normAutofit/>
          </a:bodyPr>
          <a:lstStyle/>
          <a:p>
            <a:r>
              <a:rPr lang="ko-Kore-KR" altLang="en-US" sz="2800" b="1" dirty="0"/>
              <a:t>시장성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음식물 처리</a:t>
            </a:r>
            <a:endParaRPr lang="ko-Kore-KR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B402E-C57D-550F-DE5D-A4900A0D9DA5}"/>
              </a:ext>
            </a:extLst>
          </p:cNvPr>
          <p:cNvSpPr txBox="1"/>
          <p:nvPr/>
        </p:nvSpPr>
        <p:spPr>
          <a:xfrm>
            <a:off x="7173686" y="3304792"/>
            <a:ext cx="3427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음식물쓰레기를 먹는 애벌레 덕분에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 Medium" panose="02000503000000020004" pitchFamily="2" charset="0"/>
            </a:endParaRPr>
          </a:p>
          <a:p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먹이 비용 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ZERO,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 처리대금 수입까지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  <a:cs typeface="Helvetica Neue Medium" panose="02000503000000020004" pitchFamily="2" charset="0"/>
            </a:endParaRPr>
          </a:p>
          <a:p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일석이조의 효과를 얻을 수 있다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  <a:cs typeface="Helvetica Neue Medium" panose="02000503000000020004" pitchFamily="2" charset="0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6C4AFA-44C3-7B27-7B42-790EB7563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3" y="2016125"/>
            <a:ext cx="5840486" cy="3500664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F0A16016-5210-5CC5-6AED-883B10A47FFC}"/>
              </a:ext>
            </a:extLst>
          </p:cNvPr>
          <p:cNvCxnSpPr/>
          <p:nvPr/>
        </p:nvCxnSpPr>
        <p:spPr>
          <a:xfrm>
            <a:off x="381000" y="1077686"/>
            <a:ext cx="1145177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401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E549DDA-7CEC-C48F-CD2A-0989DAB6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3961"/>
          </a:xfrm>
        </p:spPr>
        <p:txBody>
          <a:bodyPr>
            <a:normAutofit/>
          </a:bodyPr>
          <a:lstStyle/>
          <a:p>
            <a:r>
              <a:rPr lang="ko-Kore-KR" altLang="en-US" sz="2800" b="1" dirty="0"/>
              <a:t>시장성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자원 재활용 </a:t>
            </a:r>
            <a:endParaRPr lang="ko-Kore-KR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B402E-C57D-550F-DE5D-A4900A0D9DA5}"/>
              </a:ext>
            </a:extLst>
          </p:cNvPr>
          <p:cNvSpPr txBox="1"/>
          <p:nvPr/>
        </p:nvSpPr>
        <p:spPr>
          <a:xfrm>
            <a:off x="2182585" y="4989721"/>
            <a:ext cx="741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농촌진흥청에서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동애등에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분변을 상품화할 수 있도록 승인하였기 때문에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음식물 쓰레기를 </a:t>
            </a:r>
            <a:r>
              <a:rPr kumimoji="1" lang="ko-KR" altLang="en-US" dirty="0">
                <a:latin typeface="MesloLGS NF" panose="020B0609030804020204" pitchFamily="49" charset="0"/>
                <a:ea typeface="Apple SD Gothic Neo" panose="02000300000000000000" pitchFamily="2" charset="-127"/>
                <a:cs typeface="MesloLGS NF" panose="020B0609030804020204" pitchFamily="49" charset="0"/>
              </a:rPr>
              <a:t>먹은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동애등에의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분변을 퇴비로 판매가 가능하다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3BF992-EBF9-299F-1465-0A80267BD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9458"/>
            <a:ext cx="10101943" cy="3153404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DAD9F3DF-8586-3799-A845-3818DD7938D1}"/>
              </a:ext>
            </a:extLst>
          </p:cNvPr>
          <p:cNvCxnSpPr/>
          <p:nvPr/>
        </p:nvCxnSpPr>
        <p:spPr>
          <a:xfrm>
            <a:off x="381000" y="1077686"/>
            <a:ext cx="1145177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492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E549DDA-7CEC-C48F-CD2A-0989DAB6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3961"/>
          </a:xfrm>
        </p:spPr>
        <p:txBody>
          <a:bodyPr>
            <a:normAutofit/>
          </a:bodyPr>
          <a:lstStyle/>
          <a:p>
            <a:r>
              <a:rPr lang="ko-Kore-KR" altLang="en-US" sz="2800" b="1" dirty="0"/>
              <a:t>시장성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–</a:t>
            </a:r>
            <a:r>
              <a:rPr lang="ko-KR" altLang="en-US" sz="2800" b="1" dirty="0"/>
              <a:t> 신재생 에너지원</a:t>
            </a:r>
            <a:r>
              <a:rPr lang="en-US" altLang="ko-KR" sz="2800" b="1" dirty="0"/>
              <a:t>,</a:t>
            </a:r>
            <a:r>
              <a:rPr lang="ko-KR" altLang="en-US" sz="2800" b="1" dirty="0"/>
              <a:t> </a:t>
            </a:r>
            <a:r>
              <a:rPr lang="ko-KR" altLang="en-US" sz="2800" b="1" dirty="0" err="1"/>
              <a:t>바이오디젤</a:t>
            </a:r>
            <a:r>
              <a:rPr lang="ko-KR" altLang="en-US" sz="2800" b="1" dirty="0"/>
              <a:t> </a:t>
            </a:r>
            <a:endParaRPr lang="ko-Kore-KR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7B402E-C57D-550F-DE5D-A4900A0D9DA5}"/>
              </a:ext>
            </a:extLst>
          </p:cNvPr>
          <p:cNvSpPr txBox="1"/>
          <p:nvPr/>
        </p:nvSpPr>
        <p:spPr>
          <a:xfrm>
            <a:off x="6597652" y="2136338"/>
            <a:ext cx="48541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동애등에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애벌레는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바이오디젤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생산원료로 매우 우수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음식물쓰레기를 섭취한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동애등에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애벌레를 </a:t>
            </a:r>
            <a:r>
              <a:rPr kumimoji="1" lang="ko-KR" altLang="en-US" dirty="0" err="1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건조시켜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바이오 디젤 물질 추출하게 된다</a:t>
            </a:r>
            <a:r>
              <a:rPr kumimoji="1" lang="en-US" altLang="ko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ko-KR" altLang="en-US" b="0" i="0" dirty="0" err="1">
                <a:solidFill>
                  <a:srgbClr val="1E1E1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바이오디젤은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콩기름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유채기름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b="0" i="0" dirty="0" err="1">
                <a:solidFill>
                  <a:srgbClr val="1E1E1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해조유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등의 식물성 기름이나 동물의 지방을 원료로 만드는 기름으로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기존에 화석연료를 사용할 때보다 이산화탄소 배출량을 크게 </a:t>
            </a:r>
            <a:r>
              <a:rPr lang="ko-KR" altLang="en-US" b="0" i="0" dirty="0" err="1">
                <a:solidFill>
                  <a:srgbClr val="1E1E1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감축시킬</a:t>
            </a:r>
            <a:r>
              <a:rPr lang="ko-KR" altLang="en-US" b="0" i="0" dirty="0">
                <a:solidFill>
                  <a:srgbClr val="1E1E1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 있다</a:t>
            </a:r>
            <a:r>
              <a:rPr lang="en-US" altLang="ko-KR" b="0" i="0" dirty="0">
                <a:solidFill>
                  <a:srgbClr val="1E1E1E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kumimoji="1" lang="en-US" altLang="ko-KR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74A3E0-30CF-5422-FF09-1F6DD0184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8" y="1431472"/>
            <a:ext cx="5595257" cy="4922144"/>
          </a:xfrm>
          <a:prstGeom prst="rect">
            <a:avLst/>
          </a:prstGeom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3190B31-D9D7-A641-F9B4-B2C19DBE6AAB}"/>
              </a:ext>
            </a:extLst>
          </p:cNvPr>
          <p:cNvCxnSpPr/>
          <p:nvPr/>
        </p:nvCxnSpPr>
        <p:spPr>
          <a:xfrm>
            <a:off x="381000" y="1077686"/>
            <a:ext cx="11451771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24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744</Words>
  <Application>Microsoft Macintosh PowerPoint</Application>
  <PresentationFormat>와이드스크린</PresentationFormat>
  <Paragraphs>80</Paragraphs>
  <Slides>16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Apple SD Gothic Neo</vt:lpstr>
      <vt:lpstr>MesloLGS NF</vt:lpstr>
      <vt:lpstr>Noto Sans KR</vt:lpstr>
      <vt:lpstr>Noto Sans KR Light</vt:lpstr>
      <vt:lpstr>Noto Sans KR Medium</vt:lpstr>
      <vt:lpstr>Arial</vt:lpstr>
      <vt:lpstr>Calibri</vt:lpstr>
      <vt:lpstr>Calibri Light</vt:lpstr>
      <vt:lpstr>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사육장 규모 현황 및 매출</vt:lpstr>
      <vt:lpstr>PowerPoint 프레젠테이션</vt:lpstr>
      <vt:lpstr>시장성 – 음식물 처리</vt:lpstr>
      <vt:lpstr>시장성 – 자원 재활용 </vt:lpstr>
      <vt:lpstr>시장성 – 신재생 에너지원, 바이오디젤 </vt:lpstr>
      <vt:lpstr>시장성 – 천연 동물사료</vt:lpstr>
      <vt:lpstr>시장 전망</vt:lpstr>
      <vt:lpstr>출처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 MyeongHae</dc:creator>
  <cp:lastModifiedBy>Kan MyeongHae</cp:lastModifiedBy>
  <cp:revision>9</cp:revision>
  <dcterms:created xsi:type="dcterms:W3CDTF">2022-10-19T09:13:23Z</dcterms:created>
  <dcterms:modified xsi:type="dcterms:W3CDTF">2022-12-07T14:14:20Z</dcterms:modified>
</cp:coreProperties>
</file>